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ireeye.com/blog/threat-research/2021/09/pro-prc-influence-campaign-social-media-websites-forums.html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cs.civilservice.gov.uk/publications/resist-counter-disinformation-toolkit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1gi.medium.com/the-election2016-micro-propaganda-machine-383449cc1fba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ccountabletech.org/campaign/stop-group-recs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jhomelandsecurity.gov/analysis/false-text-messages-part-of-larger-covid-19-disinformation-campaign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fricacheck.org/fact-checks/reports/anatomy-disinformation-campaign-who-what-and-why-deliberate-falsehoods-twitter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d527f1c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d527f1c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f5c6b4383_3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f5c6b4383_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f5c6b4383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f5c6b4383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f5c6b4383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f5c6b4383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f5c6b4383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f5c6b4383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f5c6b4383_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f5c6b4383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https://www.fireeye.com/blog/threat-research/2021/09/pro-prc-influence-campaign-social-media-websites-forums.html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f5c6b4383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f5c6b4383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https://www.fpri.org/article/2019/03/five-generations-of-online-manipulation-the-evolution-of-advanced-persistent-manipulators/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f5c6b4383_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f5c6b4383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f5c6b4383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f5c6b4383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f5c6b4383_3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f5c6b4383_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https://gcs.civilservice.gov.uk/publications/resist-counter-disinformation-toolkit/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f5c6b4383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f5c6b4383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f5c6b4383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f5c6b4383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f5c6b438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f5c6b438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https://d1gi.medium.com/the-election2016-micro-propaganda-machine-383449cc1fba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f5c6b4383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f5c6b4383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f5c6b4383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f5c6b4383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https://accountabletech.org/campaign/stop-group-recs/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f5c6b4383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f5c6b4383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https://www.njhomelandsecurity.gov/analysis/false-text-messages-part-of-larger-covid-19-disinformation-campaign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f5c6b4383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f5c6b4383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f5c6b4383_3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f5c6b4383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ABC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https://africacheck.org/fact-checks/reports/anatomy-disinformation-campaign-who-what-and-why-deliberate-falsehoods-twitter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f5c6b4383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f5c6b4383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hyperlink" Target="https://www.fireeye.com/blog/threat-research/2021/09/pro-prc-influence-campaign-social-media-websites-forums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www.njhomelandsecurity.gov/analysis/false-text-messages-part-of-larger-covid-19-disinformation-campaig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3 Class 1: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Assessing social media misuse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71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INST408C: Cognitive Security | Fall 2021 | SJ Terp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Behaviours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396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used in misinformation or disinformation campaigns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Useful to track because they’re often repeated, and we can design mitigations and countermeasures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600" y="1319300"/>
            <a:ext cx="4531325" cy="27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272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IFTTT variants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Personas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Marketing tools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225" y="622000"/>
            <a:ext cx="5791350" cy="3899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/>
        </p:nvSpPr>
        <p:spPr>
          <a:xfrm>
            <a:off x="3041100" y="4568875"/>
            <a:ext cx="57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/>
              <a:t>https://twitter.com/conspirator0/status/1249020176382779392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Disinformation pyramid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Disinformation Pyramid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400" y="716400"/>
            <a:ext cx="6144700" cy="42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87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Incidents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734800"/>
            <a:ext cx="42603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Time-limited events (typically 2-3 days)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Areas include: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Elections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Disasters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Other events (e.g. Covid19)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Geopolitical support (e.g. Crimea)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59500"/>
            <a:ext cx="8705850" cy="2384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Campaigns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Advanced Persistent Manipulators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/>
              <a:t>“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with resources, talent, and technology for advancing their influence over an enduring period” (Clint Watts)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Gen 1: disrupt the system: hacktivists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Hacking to shape public opinion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Gen 2: exploit the system: extremists (ISIS)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Social media influence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Gen 3: distort the system (Russia)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Social media influence fusion centre (personas, news sites, include in-person influence),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Gen 4: dominate the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system (trolling as a service)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AI, social bots, false content, in-person, apps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Gen 5: Own the system (China, corporations)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Internet balkanisation to apps, create preferred reality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Research Agency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380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Russian “troll farm”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Well organised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 marketing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Not quite official</a:t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600" y="1170125"/>
            <a:ext cx="4722002" cy="354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Narratives</a:t>
            </a:r>
            <a:endParaRPr/>
          </a:p>
        </p:txBody>
      </p:sp>
      <p:sp>
        <p:nvSpPr>
          <p:cNvPr id="162" name="Google Shape;162;p29"/>
          <p:cNvSpPr txBox="1"/>
          <p:nvPr/>
        </p:nvSpPr>
        <p:spPr>
          <a:xfrm>
            <a:off x="462425" y="1177200"/>
            <a:ext cx="3386100" cy="27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</a:rPr>
              <a:t>Covid isn’t serious</a:t>
            </a:r>
            <a:endParaRPr sz="13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Covid doesn’t exist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Individual medical targets</a:t>
            </a:r>
            <a:endParaRPr sz="105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</a:rPr>
              <a:t>Medical scams</a:t>
            </a:r>
            <a:endParaRPr sz="13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MMS prevents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Alcohol prevents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etc</a:t>
            </a:r>
            <a:endParaRPr sz="105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</a:rPr>
              <a:t>Origin myths</a:t>
            </a:r>
            <a:endParaRPr sz="13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Escaped bioweapon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Country x created Covid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US soldiers took Covid to China</a:t>
            </a:r>
            <a:endParaRPr sz="105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</a:rPr>
              <a:t>Resolution myths</a:t>
            </a:r>
            <a:endParaRPr sz="13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Country y has a Covid cure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4027550" y="1230300"/>
            <a:ext cx="3000000" cy="27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</a:rPr>
              <a:t>Crossover with conspiracies</a:t>
            </a:r>
            <a:endParaRPr sz="13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Covid and 5G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Covid and antivax / anti-Gates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Helicopters spraying for covid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Depopulation conspiracy</a:t>
            </a:r>
            <a:endParaRPr sz="105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</a:rPr>
              <a:t>Crossover with ‘freedom rights’</a:t>
            </a:r>
            <a:endParaRPr sz="13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Anti- stayathome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2nd amendment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anti-immigration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Usual far-rightwing groups</a:t>
            </a:r>
            <a:endParaRPr sz="105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</a:rPr>
              <a:t>Geopolitics</a:t>
            </a:r>
            <a:endParaRPr sz="13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China, Iran: covert + overt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</a:rPr>
              <a:t>“Blue check” disinfo</a:t>
            </a:r>
            <a:endParaRPr sz="10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10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Behaviours (RESIST toolkit)</a:t>
            </a:r>
            <a:endParaRPr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75" y="674650"/>
            <a:ext cx="4325175" cy="446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09714"/>
            <a:ext cx="4419600" cy="3766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101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1152475"/>
            <a:ext cx="390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Text, images, videos, audio etc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Accounts, groups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Connections between them</a:t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600" y="771300"/>
            <a:ext cx="4617602" cy="330260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1692050" y="4312200"/>
            <a:ext cx="727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https://www.fireeye.com/blog/threat-research/2021/09/pro-prc-influence-campaign-social-media-websites-forums.html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Channels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282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channels: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Where people seek, share, post information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Where people are encouraged to go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200" y="313250"/>
            <a:ext cx="5640100" cy="41077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3656150" y="4251300"/>
            <a:ext cx="541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/>
              <a:t>https://d1gi.medium.com/the-election2016-micro-propaganda-machine-383449cc1fba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Influencers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335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or accounts with influence over a network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the most followers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most influence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Might be large influence over smaller groups. 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575" y="290050"/>
            <a:ext cx="5008725" cy="47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Groups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350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groups created to create or spread disinformation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real members, fake creators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Lots of themes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closed groups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275" y="827025"/>
            <a:ext cx="3820973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Messaging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407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Narratives designed to spread fast and be “sticky”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on a theme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repeated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45013"/>
            <a:ext cx="419793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3818700" y="4265975"/>
            <a:ext cx="508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https://www.njhomelandsecurity.gov/analysis/false-text-messages-part-of-larger-covid-19-disinformation-campaign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ABC model, STIX model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32982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3400" y="1071263"/>
            <a:ext cx="4718426" cy="37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Actors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134250" y="1167400"/>
            <a:ext cx="280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Entities </a:t>
            </a:r>
            <a:r>
              <a:rPr lang="en"/>
              <a:t>behind</a:t>
            </a:r>
            <a:r>
              <a:rPr lang="en"/>
              <a:t> disinformation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Nationstates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Individuals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Companies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Entities part of disinformation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DAAS companies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900" y="797200"/>
            <a:ext cx="5900699" cy="328825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3090900" y="4312200"/>
            <a:ext cx="590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/>
              <a:t>https://gijn.org/2020/07/08/6-tools-and-6-techniques-reporters-can-use-to-unmask-the-actors-behind-covid-19-disinformation/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